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Economica"/>
      <p:regular r:id="rId20"/>
      <p:bold r:id="rId21"/>
      <p:italic r:id="rId22"/>
      <p:boldItalic r:id="rId23"/>
    </p:embeddedFont>
    <p:embeddedFont>
      <p:font typeface="Playfair Display"/>
      <p:regular r:id="rId24"/>
      <p:bold r:id="rId25"/>
      <p:italic r:id="rId26"/>
      <p:boldItalic r:id="rId27"/>
    </p:embeddedFont>
    <p:embeddedFont>
      <p:font typeface="Amatic SC"/>
      <p:regular r:id="rId28"/>
      <p:bold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Economica-regular.fntdata"/><Relationship Id="rId22" Type="http://schemas.openxmlformats.org/officeDocument/2006/relationships/font" Target="fonts/Economica-italic.fntdata"/><Relationship Id="rId21" Type="http://schemas.openxmlformats.org/officeDocument/2006/relationships/font" Target="fonts/Economica-bold.fntdata"/><Relationship Id="rId24" Type="http://schemas.openxmlformats.org/officeDocument/2006/relationships/font" Target="fonts/PlayfairDisplay-regular.fntdata"/><Relationship Id="rId23" Type="http://schemas.openxmlformats.org/officeDocument/2006/relationships/font" Target="fonts/Economica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layfairDisplay-italic.fntdata"/><Relationship Id="rId25" Type="http://schemas.openxmlformats.org/officeDocument/2006/relationships/font" Target="fonts/PlayfairDisplay-bold.fntdata"/><Relationship Id="rId28" Type="http://schemas.openxmlformats.org/officeDocument/2006/relationships/font" Target="fonts/AmaticSC-regular.fntdata"/><Relationship Id="rId27" Type="http://schemas.openxmlformats.org/officeDocument/2006/relationships/font" Target="fonts/PlayfairDisplay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AmaticSC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8b2087dacc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8b2087dacc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8b9f93c684_3_3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18b9f93c684_3_3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8b45a0ba04_0_4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18b45a0ba04_0_4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8b45a0ba0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8b45a0ba0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8b2087dacc_1_10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18b2087dacc_1_10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8f77a2572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18f77a2572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8b2087dacc_1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8b2087dacc_1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8b2087dacc_1_2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8b2087dacc_1_2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8b9f93c684_3_4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8b9f93c684_3_4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8b45a0ba04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18b45a0ba04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8b45a0ba04_0_4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8b45a0ba04_0_4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8b9f93c684_0_2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8b9f93c684_0_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8b9f93c684_0_2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18b9f93c684_0_2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8b9f93c684_2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18b9f93c684_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Układ niestandardowy 1">
  <p:cSld name="AUTOLAYOUT_5">
    <p:bg>
      <p:bgPr>
        <a:solidFill>
          <a:srgbClr val="FFFFFF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 rot="10800000">
            <a:off x="0" y="0"/>
            <a:ext cx="9144000" cy="5143500"/>
          </a:xfrm>
          <a:prstGeom prst="rect">
            <a:avLst/>
          </a:prstGeom>
          <a:solidFill>
            <a:srgbClr val="DEE0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3"/>
          <p:cNvSpPr/>
          <p:nvPr/>
        </p:nvSpPr>
        <p:spPr>
          <a:xfrm rot="-5400000">
            <a:off x="-302850" y="308850"/>
            <a:ext cx="5131500" cy="4525800"/>
          </a:xfrm>
          <a:prstGeom prst="rect">
            <a:avLst/>
          </a:prstGeom>
          <a:gradFill>
            <a:gsLst>
              <a:gs pos="0">
                <a:srgbClr val="FBFBFB">
                  <a:alpha val="0"/>
                </a:srgbClr>
              </a:gs>
              <a:gs pos="58000">
                <a:srgbClr val="FBFBFB">
                  <a:alpha val="0"/>
                </a:srgbClr>
              </a:gs>
              <a:gs pos="100000">
                <a:srgbClr val="BFBFBF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3"/>
          <p:cNvSpPr/>
          <p:nvPr/>
        </p:nvSpPr>
        <p:spPr>
          <a:xfrm rot="5400000">
            <a:off x="728375" y="683000"/>
            <a:ext cx="724800" cy="724500"/>
          </a:xfrm>
          <a:prstGeom prst="rtTriangle">
            <a:avLst/>
          </a:prstGeom>
          <a:solidFill>
            <a:srgbClr val="C5670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3"/>
          <p:cNvSpPr/>
          <p:nvPr/>
        </p:nvSpPr>
        <p:spPr>
          <a:xfrm rot="-5400000">
            <a:off x="3232651" y="3880675"/>
            <a:ext cx="724800" cy="724500"/>
          </a:xfrm>
          <a:prstGeom prst="rtTriangle">
            <a:avLst/>
          </a:prstGeom>
          <a:solidFill>
            <a:srgbClr val="54616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type="ctrTitle"/>
          </p:nvPr>
        </p:nvSpPr>
        <p:spPr>
          <a:xfrm>
            <a:off x="5194675" y="655288"/>
            <a:ext cx="3522300" cy="2239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16D"/>
              </a:buClr>
              <a:buSzPts val="3600"/>
              <a:buNone/>
              <a:defRPr b="1" sz="3600">
                <a:solidFill>
                  <a:srgbClr val="54616D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16D"/>
              </a:buClr>
              <a:buSzPts val="3600"/>
              <a:buNone/>
              <a:defRPr b="1" sz="3600">
                <a:solidFill>
                  <a:srgbClr val="54616D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16D"/>
              </a:buClr>
              <a:buSzPts val="3600"/>
              <a:buNone/>
              <a:defRPr b="1" sz="3600">
                <a:solidFill>
                  <a:srgbClr val="54616D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16D"/>
              </a:buClr>
              <a:buSzPts val="3600"/>
              <a:buNone/>
              <a:defRPr b="1" sz="3600">
                <a:solidFill>
                  <a:srgbClr val="54616D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16D"/>
              </a:buClr>
              <a:buSzPts val="3600"/>
              <a:buNone/>
              <a:defRPr b="1" sz="3600">
                <a:solidFill>
                  <a:srgbClr val="54616D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16D"/>
              </a:buClr>
              <a:buSzPts val="3600"/>
              <a:buNone/>
              <a:defRPr b="1" sz="3600">
                <a:solidFill>
                  <a:srgbClr val="54616D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16D"/>
              </a:buClr>
              <a:buSzPts val="3600"/>
              <a:buNone/>
              <a:defRPr b="1" sz="3600">
                <a:solidFill>
                  <a:srgbClr val="54616D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16D"/>
              </a:buClr>
              <a:buSzPts val="3600"/>
              <a:buNone/>
              <a:defRPr b="1" sz="3600">
                <a:solidFill>
                  <a:srgbClr val="54616D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16D"/>
              </a:buClr>
              <a:buSzPts val="3600"/>
              <a:buNone/>
              <a:defRPr b="1" sz="3600">
                <a:solidFill>
                  <a:srgbClr val="54616D"/>
                </a:solidFill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5194673" y="3807529"/>
            <a:ext cx="2974200" cy="7248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16D"/>
              </a:buClr>
              <a:buSzPts val="1400"/>
              <a:buNone/>
              <a:defRPr sz="1400">
                <a:solidFill>
                  <a:srgbClr val="54616D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16D"/>
              </a:buClr>
              <a:buSzPts val="1400"/>
              <a:buNone/>
              <a:defRPr sz="1400">
                <a:solidFill>
                  <a:srgbClr val="54616D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16D"/>
              </a:buClr>
              <a:buSzPts val="1400"/>
              <a:buNone/>
              <a:defRPr sz="1400">
                <a:solidFill>
                  <a:srgbClr val="54616D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16D"/>
              </a:buClr>
              <a:buSzPts val="1400"/>
              <a:buNone/>
              <a:defRPr sz="1400">
                <a:solidFill>
                  <a:srgbClr val="54616D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16D"/>
              </a:buClr>
              <a:buSzPts val="1400"/>
              <a:buNone/>
              <a:defRPr sz="1400">
                <a:solidFill>
                  <a:srgbClr val="54616D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16D"/>
              </a:buClr>
              <a:buSzPts val="1400"/>
              <a:buNone/>
              <a:defRPr sz="1400">
                <a:solidFill>
                  <a:srgbClr val="54616D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16D"/>
              </a:buClr>
              <a:buSzPts val="1400"/>
              <a:buNone/>
              <a:defRPr sz="1400">
                <a:solidFill>
                  <a:srgbClr val="54616D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16D"/>
              </a:buClr>
              <a:buSzPts val="1400"/>
              <a:buNone/>
              <a:defRPr sz="1400">
                <a:solidFill>
                  <a:srgbClr val="54616D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16D"/>
              </a:buClr>
              <a:buSzPts val="1400"/>
              <a:buNone/>
              <a:defRPr sz="1400">
                <a:solidFill>
                  <a:srgbClr val="54616D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1pPr>
            <a:lvl2pPr lvl="1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2pPr>
            <a:lvl3pPr lvl="2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3pPr>
            <a:lvl4pPr lvl="3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4pPr>
            <a:lvl5pPr lvl="4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5pPr>
            <a:lvl6pPr lvl="5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6pPr>
            <a:lvl7pPr lvl="6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7pPr>
            <a:lvl8pPr lvl="7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8pPr>
            <a:lvl9pPr lvl="8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434343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Układ niestandardowy 2">
  <p:cSld name="AUTOLAYOUT_2">
    <p:bg>
      <p:bgPr>
        <a:solidFill>
          <a:srgbClr val="FFFFFF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1pPr>
            <a:lvl2pPr lvl="1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2pPr>
            <a:lvl3pPr lvl="2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3pPr>
            <a:lvl4pPr lvl="3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4pPr>
            <a:lvl5pPr lvl="4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5pPr>
            <a:lvl6pPr lvl="5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6pPr>
            <a:lvl7pPr lvl="6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7pPr>
            <a:lvl8pPr lvl="7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8pPr>
            <a:lvl9pPr lvl="8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21212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  <p:sp>
        <p:nvSpPr>
          <p:cNvPr id="61" name="Google Shape;61;p14"/>
          <p:cNvSpPr txBox="1"/>
          <p:nvPr>
            <p:ph type="title"/>
          </p:nvPr>
        </p:nvSpPr>
        <p:spPr>
          <a:xfrm>
            <a:off x="3052088" y="1031900"/>
            <a:ext cx="3039600" cy="13887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052150" y="2526322"/>
            <a:ext cx="3039600" cy="1310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>
            <a:lvl1pPr indent="-3302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  <a:defRPr sz="1600">
                <a:solidFill>
                  <a:srgbClr val="FFFFFF"/>
                </a:solidFill>
              </a:defRPr>
            </a:lvl1pPr>
            <a:lvl2pPr indent="-317500" lvl="1" marL="914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2pPr>
            <a:lvl3pPr indent="-317500" lvl="2" marL="13716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3pPr>
            <a:lvl4pPr indent="-317500" lvl="3" marL="18288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4pPr>
            <a:lvl5pPr indent="-317500" lvl="4" marL="22860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5pPr>
            <a:lvl6pPr indent="-317500" lvl="5" marL="2743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6pPr>
            <a:lvl7pPr indent="-317500" lvl="6" marL="3200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7pPr>
            <a:lvl8pPr indent="-317500" lvl="7" marL="36576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8pPr>
            <a:lvl9pPr indent="-317500" lvl="8" marL="41148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Układ niestandardowy">
  <p:cSld name="AUTOLAYOUT_6">
    <p:bg>
      <p:bgPr>
        <a:solidFill>
          <a:srgbClr val="FFFFFF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5"/>
          <p:cNvSpPr/>
          <p:nvPr/>
        </p:nvSpPr>
        <p:spPr>
          <a:xfrm>
            <a:off x="-25" y="0"/>
            <a:ext cx="9144000" cy="1741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5"/>
          <p:cNvSpPr/>
          <p:nvPr/>
        </p:nvSpPr>
        <p:spPr>
          <a:xfrm>
            <a:off x="6551675" y="0"/>
            <a:ext cx="2592300" cy="1741500"/>
          </a:xfrm>
          <a:prstGeom prst="rect">
            <a:avLst/>
          </a:prstGeom>
          <a:solidFill>
            <a:srgbClr val="FFFFFF">
              <a:alpha val="250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5"/>
          <p:cNvSpPr/>
          <p:nvPr/>
        </p:nvSpPr>
        <p:spPr>
          <a:xfrm rot="10800000">
            <a:off x="3991228" y="0"/>
            <a:ext cx="1727100" cy="1741500"/>
          </a:xfrm>
          <a:prstGeom prst="flowChartDelay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5"/>
          <p:cNvSpPr/>
          <p:nvPr/>
        </p:nvSpPr>
        <p:spPr>
          <a:xfrm rot="10800000">
            <a:off x="3991228" y="0"/>
            <a:ext cx="1727100" cy="1741500"/>
          </a:xfrm>
          <a:prstGeom prst="flowChartDelay">
            <a:avLst/>
          </a:prstGeom>
          <a:solidFill>
            <a:srgbClr val="FFFFFF">
              <a:alpha val="1254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5"/>
          <p:cNvSpPr/>
          <p:nvPr/>
        </p:nvSpPr>
        <p:spPr>
          <a:xfrm rot="10800000">
            <a:off x="4431837" y="0"/>
            <a:ext cx="1727100" cy="1741500"/>
          </a:xfrm>
          <a:prstGeom prst="flowChartDelay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5"/>
          <p:cNvSpPr/>
          <p:nvPr/>
        </p:nvSpPr>
        <p:spPr>
          <a:xfrm rot="10800000">
            <a:off x="4431837" y="0"/>
            <a:ext cx="1727100" cy="1741500"/>
          </a:xfrm>
          <a:prstGeom prst="flowChartDelay">
            <a:avLst/>
          </a:prstGeom>
          <a:solidFill>
            <a:srgbClr val="FFFFFF">
              <a:alpha val="188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5"/>
          <p:cNvSpPr/>
          <p:nvPr/>
        </p:nvSpPr>
        <p:spPr>
          <a:xfrm rot="10800000">
            <a:off x="4856511" y="0"/>
            <a:ext cx="1727100" cy="1741500"/>
          </a:xfrm>
          <a:prstGeom prst="flowChartDelay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5"/>
          <p:cNvSpPr/>
          <p:nvPr/>
        </p:nvSpPr>
        <p:spPr>
          <a:xfrm rot="10800000">
            <a:off x="4856511" y="0"/>
            <a:ext cx="1727100" cy="1741500"/>
          </a:xfrm>
          <a:prstGeom prst="flowChartDelay">
            <a:avLst/>
          </a:prstGeom>
          <a:solidFill>
            <a:srgbClr val="FFFFFF">
              <a:alpha val="250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5"/>
          <p:cNvSpPr txBox="1"/>
          <p:nvPr>
            <p:ph type="title"/>
          </p:nvPr>
        </p:nvSpPr>
        <p:spPr>
          <a:xfrm>
            <a:off x="324475" y="148225"/>
            <a:ext cx="3559500" cy="13737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4" name="Google Shape;74;p15"/>
          <p:cNvSpPr txBox="1"/>
          <p:nvPr>
            <p:ph idx="1" type="body"/>
          </p:nvPr>
        </p:nvSpPr>
        <p:spPr>
          <a:xfrm>
            <a:off x="324475" y="1920450"/>
            <a:ext cx="8494800" cy="2704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5" name="Google Shape;75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Układ niestandardowy 4">
  <p:cSld name="AUTOLAYOUT_9">
    <p:bg>
      <p:bgPr>
        <a:solidFill>
          <a:srgbClr val="FFFFFF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6"/>
          <p:cNvSpPr/>
          <p:nvPr/>
        </p:nvSpPr>
        <p:spPr>
          <a:xfrm>
            <a:off x="0" y="0"/>
            <a:ext cx="35127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6"/>
          <p:cNvSpPr txBox="1"/>
          <p:nvPr>
            <p:ph type="title"/>
          </p:nvPr>
        </p:nvSpPr>
        <p:spPr>
          <a:xfrm>
            <a:off x="311700" y="307825"/>
            <a:ext cx="2631900" cy="4316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1" sz="3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80" name="Google Shape;80;p16"/>
          <p:cNvSpPr txBox="1"/>
          <p:nvPr>
            <p:ph idx="1" type="body"/>
          </p:nvPr>
        </p:nvSpPr>
        <p:spPr>
          <a:xfrm>
            <a:off x="4011825" y="364950"/>
            <a:ext cx="4850400" cy="4259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1" name="Google Shape;81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Układ niestandardowy 5">
  <p:cSld name="AUTOLAYOUT_10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1EA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4" name="Google Shape;84;p17"/>
          <p:cNvCxnSpPr/>
          <p:nvPr/>
        </p:nvCxnSpPr>
        <p:spPr>
          <a:xfrm rot="10800000">
            <a:off x="398200" y="977175"/>
            <a:ext cx="505800" cy="0"/>
          </a:xfrm>
          <a:prstGeom prst="straightConnector1">
            <a:avLst/>
          </a:prstGeom>
          <a:noFill/>
          <a:ln cap="flat" cmpd="sng" w="19050">
            <a:solidFill>
              <a:srgbClr val="FF582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5" name="Google Shape;85;p17"/>
          <p:cNvSpPr txBox="1"/>
          <p:nvPr>
            <p:ph type="title"/>
          </p:nvPr>
        </p:nvSpPr>
        <p:spPr>
          <a:xfrm>
            <a:off x="311700" y="1153900"/>
            <a:ext cx="2655000" cy="858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000000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000000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000000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000000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000000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000000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000000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86" name="Google Shape;86;p17"/>
          <p:cNvSpPr txBox="1"/>
          <p:nvPr>
            <p:ph idx="1" type="body"/>
          </p:nvPr>
        </p:nvSpPr>
        <p:spPr>
          <a:xfrm>
            <a:off x="311700" y="2022050"/>
            <a:ext cx="2655000" cy="29283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>
            <a:lvl1pPr indent="-2921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Char char="●"/>
              <a:defRPr sz="1000">
                <a:solidFill>
                  <a:srgbClr val="434343"/>
                </a:solidFill>
              </a:defRPr>
            </a:lvl1pPr>
            <a:lvl2pPr indent="-2921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Char char="○"/>
              <a:defRPr sz="1000">
                <a:solidFill>
                  <a:srgbClr val="434343"/>
                </a:solidFill>
              </a:defRPr>
            </a:lvl2pPr>
            <a:lvl3pPr indent="-2921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Char char="■"/>
              <a:defRPr sz="1000">
                <a:solidFill>
                  <a:srgbClr val="434343"/>
                </a:solidFill>
              </a:defRPr>
            </a:lvl3pPr>
            <a:lvl4pPr indent="-2921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Char char="●"/>
              <a:defRPr sz="1000">
                <a:solidFill>
                  <a:srgbClr val="434343"/>
                </a:solidFill>
              </a:defRPr>
            </a:lvl4pPr>
            <a:lvl5pPr indent="-2921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Char char="○"/>
              <a:defRPr sz="1000">
                <a:solidFill>
                  <a:srgbClr val="434343"/>
                </a:solidFill>
              </a:defRPr>
            </a:lvl5pPr>
            <a:lvl6pPr indent="-2921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Char char="■"/>
              <a:defRPr sz="1000">
                <a:solidFill>
                  <a:srgbClr val="434343"/>
                </a:solidFill>
              </a:defRPr>
            </a:lvl6pPr>
            <a:lvl7pPr indent="-2921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Char char="●"/>
              <a:defRPr sz="1000">
                <a:solidFill>
                  <a:srgbClr val="434343"/>
                </a:solidFill>
              </a:defRPr>
            </a:lvl7pPr>
            <a:lvl8pPr indent="-2921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Char char="○"/>
              <a:defRPr sz="1000">
                <a:solidFill>
                  <a:srgbClr val="434343"/>
                </a:solidFill>
              </a:defRPr>
            </a:lvl8pPr>
            <a:lvl9pPr indent="-2921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Char char="■"/>
              <a:defRPr sz="10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87" name="Google Shape;87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Układ niestandardowy 6">
  <p:cSld name="AUTOLAYOUT_15">
    <p:bg>
      <p:bgPr>
        <a:solidFill>
          <a:srgbClr val="FFFFFF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8"/>
          <p:cNvSpPr txBox="1"/>
          <p:nvPr>
            <p:ph type="title"/>
          </p:nvPr>
        </p:nvSpPr>
        <p:spPr>
          <a:xfrm>
            <a:off x="291875" y="406900"/>
            <a:ext cx="4813500" cy="13887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rgbClr val="F1EAE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rgbClr val="F1EAE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rgbClr val="F1EAE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rgbClr val="F1EAE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rgbClr val="F1EAE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rgbClr val="F1EAE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rgbClr val="F1EAE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rgbClr val="F1EAE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rgbClr val="F1EAE2"/>
                </a:solidFill>
              </a:defRPr>
            </a:lvl9pPr>
          </a:lstStyle>
          <a:p/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291975" y="1854951"/>
            <a:ext cx="4813500" cy="25770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2" name="Google Shape;9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Układ niestandardowy 8">
  <p:cSld name="AUTOLAYOUT_18">
    <p:bg>
      <p:bgPr>
        <a:solidFill>
          <a:srgbClr val="FFFFFF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9"/>
          <p:cNvSpPr txBox="1"/>
          <p:nvPr>
            <p:ph idx="1" type="body"/>
          </p:nvPr>
        </p:nvSpPr>
        <p:spPr>
          <a:xfrm>
            <a:off x="317425" y="659100"/>
            <a:ext cx="3683100" cy="38253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6" name="Google Shape;9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Układ niestandardowy 9">
  <p:cSld name="AUTOLAYOUT_19">
    <p:bg>
      <p:bgPr>
        <a:solidFill>
          <a:srgbClr val="FFFFFF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20"/>
          <p:cNvSpPr/>
          <p:nvPr/>
        </p:nvSpPr>
        <p:spPr>
          <a:xfrm>
            <a:off x="0" y="25"/>
            <a:ext cx="4011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20"/>
          <p:cNvSpPr txBox="1"/>
          <p:nvPr>
            <p:ph type="ctrTitle"/>
          </p:nvPr>
        </p:nvSpPr>
        <p:spPr>
          <a:xfrm>
            <a:off x="315175" y="318675"/>
            <a:ext cx="3224400" cy="3020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Układ niestandardowy 10">
  <p:cSld name="AUTOLAYOUT_20">
    <p:bg>
      <p:bgPr>
        <a:solidFill>
          <a:srgbClr val="FFFFFF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1"/>
          <p:cNvSpPr/>
          <p:nvPr/>
        </p:nvSpPr>
        <p:spPr>
          <a:xfrm>
            <a:off x="4574400" y="0"/>
            <a:ext cx="4569600" cy="51435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21"/>
          <p:cNvSpPr/>
          <p:nvPr/>
        </p:nvSpPr>
        <p:spPr>
          <a:xfrm>
            <a:off x="5323050" y="555900"/>
            <a:ext cx="3075000" cy="40317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rgbClr val="BDBDBD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298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21"/>
          <p:cNvSpPr txBox="1"/>
          <p:nvPr>
            <p:ph type="title"/>
          </p:nvPr>
        </p:nvSpPr>
        <p:spPr>
          <a:xfrm>
            <a:off x="291875" y="406900"/>
            <a:ext cx="3978000" cy="13887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7" name="Google Shape;107;p21"/>
          <p:cNvSpPr txBox="1"/>
          <p:nvPr>
            <p:ph idx="1" type="body"/>
          </p:nvPr>
        </p:nvSpPr>
        <p:spPr>
          <a:xfrm>
            <a:off x="291950" y="1854951"/>
            <a:ext cx="3978000" cy="25770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8" name="Google Shape;108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Układ niestandardowy 3">
  <p:cSld name="AUTOLAYOUT_21">
    <p:bg>
      <p:bgPr>
        <a:solidFill>
          <a:srgbClr val="FFFFFF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  <p:sp>
        <p:nvSpPr>
          <p:cNvPr id="112" name="Google Shape;112;p22"/>
          <p:cNvSpPr txBox="1"/>
          <p:nvPr>
            <p:ph type="title"/>
          </p:nvPr>
        </p:nvSpPr>
        <p:spPr>
          <a:xfrm>
            <a:off x="329350" y="1108375"/>
            <a:ext cx="3997500" cy="10242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9pPr>
          </a:lstStyle>
          <a:p/>
        </p:txBody>
      </p:sp>
      <p:sp>
        <p:nvSpPr>
          <p:cNvPr id="113" name="Google Shape;113;p22"/>
          <p:cNvSpPr txBox="1"/>
          <p:nvPr>
            <p:ph idx="1" type="body"/>
          </p:nvPr>
        </p:nvSpPr>
        <p:spPr>
          <a:xfrm>
            <a:off x="329350" y="2195100"/>
            <a:ext cx="3997500" cy="18351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600"/>
              <a:buChar char="●"/>
              <a:defRPr sz="1600">
                <a:solidFill>
                  <a:srgbClr val="61616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400"/>
              <a:buChar char="○"/>
              <a:defRPr sz="1400">
                <a:solidFill>
                  <a:srgbClr val="61616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400"/>
              <a:buChar char="■"/>
              <a:defRPr sz="1400">
                <a:solidFill>
                  <a:srgbClr val="61616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400"/>
              <a:buChar char="●"/>
              <a:defRPr sz="1400">
                <a:solidFill>
                  <a:srgbClr val="61616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400"/>
              <a:buChar char="○"/>
              <a:defRPr sz="1400">
                <a:solidFill>
                  <a:srgbClr val="61616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400"/>
              <a:buChar char="■"/>
              <a:defRPr sz="1400">
                <a:solidFill>
                  <a:srgbClr val="61616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400"/>
              <a:buChar char="●"/>
              <a:defRPr sz="1400">
                <a:solidFill>
                  <a:srgbClr val="61616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400"/>
              <a:buChar char="○"/>
              <a:defRPr sz="1400">
                <a:solidFill>
                  <a:srgbClr val="61616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400"/>
              <a:buChar char="■"/>
              <a:defRPr sz="1400">
                <a:solidFill>
                  <a:srgbClr val="61616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Układ niestandardowy 11">
  <p:cSld name="AUTOLAYOUT_22">
    <p:bg>
      <p:bgPr>
        <a:solidFill>
          <a:srgbClr val="FFFFFF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23"/>
          <p:cNvSpPr txBox="1"/>
          <p:nvPr>
            <p:ph idx="1" type="body"/>
          </p:nvPr>
        </p:nvSpPr>
        <p:spPr>
          <a:xfrm>
            <a:off x="4009074" y="313700"/>
            <a:ext cx="2370300" cy="4349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7" name="Google Shape;117;p23"/>
          <p:cNvSpPr txBox="1"/>
          <p:nvPr>
            <p:ph idx="2" type="body"/>
          </p:nvPr>
        </p:nvSpPr>
        <p:spPr>
          <a:xfrm>
            <a:off x="6457925" y="313700"/>
            <a:ext cx="2370300" cy="4349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2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jpg"/><Relationship Id="rId4" Type="http://schemas.openxmlformats.org/officeDocument/2006/relationships/hyperlink" Target="https://www.google.pl/search?sxsrf=ALiCzsYXrcTrIAVLT5aaI99f6W6aaqkR8Q:1668623687582&amp;q=maria+grzegorzewska+data+%C5%9Bmierci&amp;stick=H4sIAAAAAAAAAOPgE-LSz9U3SE62SE6O19LITrbSL0jNL8hJ1U9JTU5NLE5NiS9ILSrOz7NKSSxJVchPU0hJTSzJWMSqmJtYlJmokF5UlZqeDyTKi7MTFYBqEhWOzs7NTC1KzgQAslLEJVwAAAA&amp;sa=X&amp;ved=2ahUKEwjm2aXRq7P7AhUNlIsKHRD-A6oQ6BMoAHoECBYQAg" TargetMode="External"/><Relationship Id="rId5" Type="http://schemas.openxmlformats.org/officeDocument/2006/relationships/hyperlink" Target="https://www.google.pl/search?sxsrf=ALiCzsYXrcTrIAVLT5aaI99f6W6aaqkR8Q:1668623687582&amp;q=maria+grzegorzewska+miejsce+%C5%9Bmierci&amp;stick=H4sIAAAAAAAAAOPgE-LSz9U3SE62SE6O19LMTrbSL0jNL8hJ1U9JTU5NLE5NiS9ILSrOz7MqyElMTlXIT1NISU0syVjEqpKbWJSZqJBeVJWang8kyouzExVyM1OzioHKjs4GsoqSMwEGcEuIYAAAAA&amp;sa=X&amp;ved=2ahUKEwjm2aXRq7P7AhUNlIsKHRD-A6oQ6BMoAHoECBcQAg" TargetMode="External"/><Relationship Id="rId6" Type="http://schemas.openxmlformats.org/officeDocument/2006/relationships/hyperlink" Target="https://www.google.pl/search?sxsrf=ALiCzsYXrcTrIAVLT5aaI99f6W6aaqkR8Q:1668623687582&amp;q=Warszawa&amp;stick=H4sIAAAAAAAAAOPgE-LSz9U3SE62SE6OV-IAsS0Mc-O1NLOTrfQLUvMLclL1U1KTUxOLU1PiC1KLivPzrApyEpNTFfLTFFJSE0syFrFyhCcWFVcllifuYGXcxc7EwQAAXh9RLlYAAAA&amp;sa=X&amp;ved=2ahUKEwjm2aXRq7P7AhUNlIsKHRD-A6oQmxMoAXoECBcQAw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hyperlink" Target="https://pl.wikipedia.org/wiki/Odznaczenie" TargetMode="External"/><Relationship Id="rId10" Type="http://schemas.openxmlformats.org/officeDocument/2006/relationships/hyperlink" Target="https://pl.wikipedia.org/wiki/Pa%C5%84stwo" TargetMode="External"/><Relationship Id="rId12" Type="http://schemas.openxmlformats.org/officeDocument/2006/relationships/hyperlink" Target="https://pl.wikipedia.org/wiki/Order_Or%C5%82a_Bia%C5%82ego" TargetMode="External"/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Relationship Id="rId4" Type="http://schemas.openxmlformats.org/officeDocument/2006/relationships/image" Target="../media/image4.jpg"/><Relationship Id="rId9" Type="http://schemas.openxmlformats.org/officeDocument/2006/relationships/hyperlink" Target="https://pl.wikipedia.org/wiki/Polski_system_orderowo-odznaczeniowy" TargetMode="External"/><Relationship Id="rId5" Type="http://schemas.openxmlformats.org/officeDocument/2006/relationships/hyperlink" Target="https://pl.wikipedia.org/wiki/Odznaczenie_pa%C5%84stwowe" TargetMode="External"/><Relationship Id="rId6" Type="http://schemas.openxmlformats.org/officeDocument/2006/relationships/hyperlink" Target="https://pl.wikipedia.org/wiki/Rada_Pa%C5%84stwa_(Polska)" TargetMode="External"/><Relationship Id="rId7" Type="http://schemas.openxmlformats.org/officeDocument/2006/relationships/hyperlink" Target="https://pl.wikipedia.org/wiki/12_maja" TargetMode="External"/><Relationship Id="rId8" Type="http://schemas.openxmlformats.org/officeDocument/2006/relationships/hyperlink" Target="https://pl.wikipedia.org/wiki/1954" TargetMode="External"/></Relationships>
</file>

<file path=ppt/slides/_rels/slide8.xml.rels><?xml version="1.0" encoding="UTF-8" standalone="yes"?><Relationships xmlns="http://schemas.openxmlformats.org/package/2006/relationships"><Relationship Id="rId11" Type="http://schemas.openxmlformats.org/officeDocument/2006/relationships/image" Target="../media/image7.jpg"/><Relationship Id="rId10" Type="http://schemas.openxmlformats.org/officeDocument/2006/relationships/hyperlink" Target="https://pl.wikipedia.org/wiki/Pedagog" TargetMode="External"/><Relationship Id="rId12" Type="http://schemas.openxmlformats.org/officeDocument/2006/relationships/image" Target="../media/image12.jp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pl.wikipedia.org/wiki/Odznaczenie" TargetMode="External"/><Relationship Id="rId4" Type="http://schemas.openxmlformats.org/officeDocument/2006/relationships/hyperlink" Target="https://pl.wikipedia.org/wiki/Order" TargetMode="External"/><Relationship Id="rId9" Type="http://schemas.openxmlformats.org/officeDocument/2006/relationships/hyperlink" Target="https://pl.wikipedia.org/wiki/Nauczyciel" TargetMode="External"/><Relationship Id="rId5" Type="http://schemas.openxmlformats.org/officeDocument/2006/relationships/hyperlink" Target="https://pl.wikipedia.org/wiki/Odznaczenie_pa%C5%84stwowe" TargetMode="External"/><Relationship Id="rId6" Type="http://schemas.openxmlformats.org/officeDocument/2006/relationships/hyperlink" Target="https://pl.wikipedia.org/wiki/Polska_Ludowa" TargetMode="External"/><Relationship Id="rId7" Type="http://schemas.openxmlformats.org/officeDocument/2006/relationships/hyperlink" Target="https://pl.wikipedia.org/wiki/Odznaczenie_pa%C5%84stwowe" TargetMode="External"/><Relationship Id="rId8" Type="http://schemas.openxmlformats.org/officeDocument/2006/relationships/hyperlink" Target="https://pl.wikipedia.org/wiki/Polska_Rzeczpospolita_Ludowa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4"/>
          <p:cNvPicPr preferRelativeResize="0"/>
          <p:nvPr/>
        </p:nvPicPr>
        <p:blipFill rotWithShape="1">
          <a:blip r:embed="rId3">
            <a:alphaModFix/>
          </a:blip>
          <a:srcRect b="1606" l="0" r="0" t="1606"/>
          <a:stretch/>
        </p:blipFill>
        <p:spPr>
          <a:xfrm>
            <a:off x="921625" y="844425"/>
            <a:ext cx="2847426" cy="3545849"/>
          </a:xfrm>
          <a:prstGeom prst="rect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4" name="Google Shape;124;p24"/>
          <p:cNvSpPr txBox="1"/>
          <p:nvPr>
            <p:ph type="ctrTitle"/>
          </p:nvPr>
        </p:nvSpPr>
        <p:spPr>
          <a:xfrm>
            <a:off x="5194675" y="655288"/>
            <a:ext cx="3522300" cy="22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0" i="1" lang="pl" sz="3540">
                <a:latin typeface="Playfair Display"/>
                <a:ea typeface="Playfair Display"/>
                <a:cs typeface="Playfair Display"/>
                <a:sym typeface="Playfair Display"/>
              </a:rPr>
              <a:t>Życiorys </a:t>
            </a:r>
            <a:endParaRPr b="0" i="1" sz="354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0" i="1" lang="pl" sz="3540">
                <a:latin typeface="Playfair Display"/>
                <a:ea typeface="Playfair Display"/>
                <a:cs typeface="Playfair Display"/>
                <a:sym typeface="Playfair Display"/>
              </a:rPr>
              <a:t>Pani </a:t>
            </a:r>
            <a:endParaRPr b="0" i="1" sz="354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0" i="1" lang="pl" sz="3540">
                <a:latin typeface="Playfair Display"/>
                <a:ea typeface="Playfair Display"/>
                <a:cs typeface="Playfair Display"/>
                <a:sym typeface="Playfair Display"/>
              </a:rPr>
              <a:t>Marii Stefani G</a:t>
            </a:r>
            <a:r>
              <a:rPr b="0" i="1" lang="pl" sz="3540">
                <a:latin typeface="Playfair Display"/>
                <a:ea typeface="Playfair Display"/>
                <a:cs typeface="Playfair Display"/>
                <a:sym typeface="Playfair Display"/>
              </a:rPr>
              <a:t>rzegorzewskiej</a:t>
            </a:r>
            <a:endParaRPr b="0" i="1" sz="354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3"/>
          <p:cNvSpPr txBox="1"/>
          <p:nvPr>
            <p:ph type="ctrTitle"/>
          </p:nvPr>
        </p:nvSpPr>
        <p:spPr>
          <a:xfrm>
            <a:off x="5133000" y="0"/>
            <a:ext cx="4011000" cy="51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l" sz="1800">
                <a:solidFill>
                  <a:schemeClr val="dk1"/>
                </a:solidFill>
                <a:highlight>
                  <a:schemeClr val="lt1"/>
                </a:highlight>
                <a:latin typeface="Economica"/>
                <a:ea typeface="Economica"/>
                <a:cs typeface="Economica"/>
                <a:sym typeface="Economica"/>
              </a:rPr>
              <a:t>W jednym z przemówień ostrzegała: </a:t>
            </a:r>
            <a:r>
              <a:rPr i="1" lang="pl" sz="1800">
                <a:solidFill>
                  <a:schemeClr val="dk1"/>
                </a:solidFill>
                <a:highlight>
                  <a:schemeClr val="lt1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„Pamiętajmy, że są i wrogowie tej pracy, którzy czyhają na was w chwilach słabości naszej. Wrogami tymi: zarozumiałość, bierność, rutyna, które niszczą cały urok pracy naszej. Nie bierność, ale postawa poszukująco-badawcza, nie powtarzanie utartych szablonów, ale twórcze poszukiwanie nowych dróg i nie powiedzenie «ja już wiem wszystko», ale ciągłe kształcenie się przyniesie nam dobre wyniki”.</a:t>
            </a:r>
            <a:r>
              <a:rPr i="1" lang="pl" sz="1800">
                <a:solidFill>
                  <a:schemeClr val="dk1"/>
                </a:solidFill>
                <a:highlight>
                  <a:schemeClr val="lt1"/>
                </a:highlight>
                <a:latin typeface="Economica"/>
                <a:ea typeface="Economica"/>
                <a:cs typeface="Economica"/>
                <a:sym typeface="Economica"/>
              </a:rPr>
              <a:t> </a:t>
            </a:r>
            <a:r>
              <a:rPr lang="pl" sz="1800">
                <a:solidFill>
                  <a:schemeClr val="dk1"/>
                </a:solidFill>
                <a:highlight>
                  <a:schemeClr val="lt1"/>
                </a:highlight>
                <a:latin typeface="Economica"/>
                <a:ea typeface="Economica"/>
                <a:cs typeface="Economica"/>
                <a:sym typeface="Economica"/>
              </a:rPr>
              <a:t>Ona sama zasady te wcielała w życie i mimo poważnych kłopotów zdrowotnych do końca była prawdziwym tytanem pracy.</a:t>
            </a:r>
            <a:endParaRPr sz="1800">
              <a:solidFill>
                <a:schemeClr val="dk1"/>
              </a:solidFill>
              <a:highlight>
                <a:schemeClr val="lt1"/>
              </a:highlight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700">
              <a:solidFill>
                <a:schemeClr val="dk1"/>
              </a:solidFill>
              <a:highlight>
                <a:schemeClr val="lt1"/>
              </a:highlight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189" name="Google Shape;18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011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34"/>
          <p:cNvSpPr txBox="1"/>
          <p:nvPr>
            <p:ph idx="1" type="body"/>
          </p:nvPr>
        </p:nvSpPr>
        <p:spPr>
          <a:xfrm flipH="1">
            <a:off x="0" y="0"/>
            <a:ext cx="4166700" cy="51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pl" sz="2870">
                <a:solidFill>
                  <a:schemeClr val="dk1"/>
                </a:solidFill>
                <a:highlight>
                  <a:srgbClr val="BDC1C6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Najsłynniejsze cytaty pani</a:t>
            </a:r>
            <a:r>
              <a:rPr b="1" i="1" lang="pl" sz="2870">
                <a:solidFill>
                  <a:schemeClr val="dk1"/>
                </a:solidFill>
                <a:highlight>
                  <a:srgbClr val="BDC1C6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i="1" lang="pl" sz="2870">
                <a:solidFill>
                  <a:schemeClr val="dk1"/>
                </a:solidFill>
                <a:highlight>
                  <a:srgbClr val="BDC1C6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Maria Grzegorzewska</a:t>
            </a:r>
            <a:endParaRPr i="1" sz="3270">
              <a:solidFill>
                <a:schemeClr val="dk1"/>
              </a:solidFill>
              <a:highlight>
                <a:srgbClr val="BDC1C6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20000"/>
              </a:lnSpc>
              <a:spcBef>
                <a:spcPts val="2200"/>
              </a:spcBef>
              <a:spcAft>
                <a:spcPts val="0"/>
              </a:spcAft>
              <a:buNone/>
            </a:pPr>
            <a:r>
              <a:rPr b="1" i="1" lang="pl" sz="2474">
                <a:solidFill>
                  <a:srgbClr val="263238"/>
                </a:solidFill>
                <a:highlight>
                  <a:srgbClr val="BDC1C6"/>
                </a:highlight>
                <a:latin typeface="Economica"/>
                <a:ea typeface="Economica"/>
                <a:cs typeface="Economica"/>
                <a:sym typeface="Economica"/>
              </a:rPr>
              <a:t>„Poza przygotowaniem zawodowym człowieka,poza jego wykształceniem, najkorzystniejszą, najbardziej podstawową i decydującą wartością w jego życiu jest jego CZŁOWIECZEŃSTWO”</a:t>
            </a:r>
            <a:endParaRPr b="1" i="1" sz="2474">
              <a:solidFill>
                <a:srgbClr val="263238"/>
              </a:solidFill>
              <a:highlight>
                <a:srgbClr val="BDC1C6"/>
              </a:highlight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l">
              <a:lnSpc>
                <a:spcPct val="120000"/>
              </a:lnSpc>
              <a:spcBef>
                <a:spcPts val="2200"/>
              </a:spcBef>
              <a:spcAft>
                <a:spcPts val="0"/>
              </a:spcAft>
              <a:buNone/>
            </a:pPr>
            <a:r>
              <a:rPr b="1" i="1" lang="pl" sz="2474">
                <a:solidFill>
                  <a:srgbClr val="263238"/>
                </a:solidFill>
                <a:highlight>
                  <a:srgbClr val="BDC1C6"/>
                </a:highlight>
                <a:latin typeface="Economica"/>
                <a:ea typeface="Economica"/>
                <a:cs typeface="Economica"/>
                <a:sym typeface="Economica"/>
              </a:rPr>
              <a:t>„Im kto jest lepszym człowiekiem, lepiej do pracy przygotowanym, im ma większą dla drugich życzliwość, głębszą o nich troskę i poczucie odpowiedzialności za swoją pracę, tym większy zostawi ślad w duszach dzieci”.</a:t>
            </a:r>
            <a:endParaRPr b="1" i="1" sz="2474">
              <a:solidFill>
                <a:srgbClr val="263238"/>
              </a:solidFill>
              <a:highlight>
                <a:srgbClr val="BDC1C6"/>
              </a:highlight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l">
              <a:spcBef>
                <a:spcPts val="800"/>
              </a:spcBef>
              <a:spcAft>
                <a:spcPts val="1600"/>
              </a:spcAft>
              <a:buNone/>
            </a:pPr>
            <a:r>
              <a:t/>
            </a:r>
            <a:endParaRPr b="1" i="1" sz="1700">
              <a:solidFill>
                <a:schemeClr val="dk1"/>
              </a:solidFill>
              <a:highlight>
                <a:srgbClr val="BDC1C6"/>
              </a:highlight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5"/>
          <p:cNvSpPr txBox="1"/>
          <p:nvPr>
            <p:ph type="title"/>
          </p:nvPr>
        </p:nvSpPr>
        <p:spPr>
          <a:xfrm>
            <a:off x="123650" y="1384800"/>
            <a:ext cx="272100" cy="16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1" name="Google Shape;20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35"/>
          <p:cNvSpPr txBox="1"/>
          <p:nvPr>
            <p:ph idx="1" type="body"/>
          </p:nvPr>
        </p:nvSpPr>
        <p:spPr>
          <a:xfrm flipH="1" rot="-602485">
            <a:off x="4694571" y="913938"/>
            <a:ext cx="2352028" cy="29634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pl" sz="1200">
                <a:solidFill>
                  <a:srgbClr val="1A1919"/>
                </a:solidFill>
              </a:rPr>
              <a:t> </a:t>
            </a:r>
            <a:r>
              <a:rPr lang="pl" sz="3000">
                <a:solidFill>
                  <a:srgbClr val="1A1919"/>
                </a:solidFill>
                <a:latin typeface="Economica"/>
                <a:ea typeface="Economica"/>
                <a:cs typeface="Economica"/>
                <a:sym typeface="Economica"/>
              </a:rPr>
              <a:t>„</a:t>
            </a:r>
            <a:r>
              <a:rPr i="1" lang="pl" sz="3000">
                <a:solidFill>
                  <a:srgbClr val="1A191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Nie ma kaleki, jest człowiek</a:t>
            </a:r>
            <a:r>
              <a:rPr lang="pl" sz="3000">
                <a:solidFill>
                  <a:srgbClr val="1A1919"/>
                </a:solidFill>
                <a:latin typeface="Economica"/>
                <a:ea typeface="Economica"/>
                <a:cs typeface="Economica"/>
                <a:sym typeface="Economica"/>
              </a:rPr>
              <a:t>”</a:t>
            </a:r>
            <a:endParaRPr sz="3600"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203" name="Google Shape;203;p35"/>
          <p:cNvSpPr txBox="1"/>
          <p:nvPr/>
        </p:nvSpPr>
        <p:spPr>
          <a:xfrm rot="-602468">
            <a:off x="2189732" y="1401878"/>
            <a:ext cx="2372744" cy="240904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2700">
                <a:latin typeface="Economica"/>
                <a:ea typeface="Economica"/>
                <a:cs typeface="Economica"/>
                <a:sym typeface="Economica"/>
              </a:rPr>
              <a:t>Ale jej najcenniejszym </a:t>
            </a:r>
            <a:r>
              <a:rPr lang="pl" sz="2700">
                <a:solidFill>
                  <a:srgbClr val="1A1919"/>
                </a:solidFill>
                <a:latin typeface="Economica"/>
                <a:ea typeface="Economica"/>
                <a:cs typeface="Economica"/>
                <a:sym typeface="Economica"/>
              </a:rPr>
              <a:t>mottem życiowym było zdanie:</a:t>
            </a:r>
            <a:r>
              <a:rPr lang="pl" sz="2700">
                <a:solidFill>
                  <a:srgbClr val="1A191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6"/>
          <p:cNvSpPr txBox="1"/>
          <p:nvPr>
            <p:ph type="title"/>
          </p:nvPr>
        </p:nvSpPr>
        <p:spPr>
          <a:xfrm>
            <a:off x="324475" y="148225"/>
            <a:ext cx="378900" cy="164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36"/>
          <p:cNvSpPr txBox="1"/>
          <p:nvPr>
            <p:ph idx="1" type="body"/>
          </p:nvPr>
        </p:nvSpPr>
        <p:spPr>
          <a:xfrm>
            <a:off x="8649025" y="4460250"/>
            <a:ext cx="170100" cy="16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10" name="Google Shape;21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37"/>
          <p:cNvPicPr preferRelativeResize="0"/>
          <p:nvPr/>
        </p:nvPicPr>
        <p:blipFill rotWithShape="1">
          <a:blip r:embed="rId3">
            <a:alphaModFix/>
          </a:blip>
          <a:srcRect b="43932" l="0" r="0" t="24041"/>
          <a:stretch/>
        </p:blipFill>
        <p:spPr>
          <a:xfrm>
            <a:off x="1" y="0"/>
            <a:ext cx="9143999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37"/>
          <p:cNvSpPr/>
          <p:nvPr/>
        </p:nvSpPr>
        <p:spPr>
          <a:xfrm>
            <a:off x="0" y="861175"/>
            <a:ext cx="4568400" cy="3427800"/>
          </a:xfrm>
          <a:prstGeom prst="rect">
            <a:avLst/>
          </a:prstGeom>
          <a:solidFill>
            <a:srgbClr val="FFFFFF">
              <a:alpha val="854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37"/>
          <p:cNvSpPr txBox="1"/>
          <p:nvPr>
            <p:ph idx="1" type="body"/>
          </p:nvPr>
        </p:nvSpPr>
        <p:spPr>
          <a:xfrm>
            <a:off x="329350" y="1153575"/>
            <a:ext cx="3997500" cy="287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225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Maria Grzegorzewska</a:t>
            </a:r>
            <a:endParaRPr b="1" sz="28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58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500">
                <a:solidFill>
                  <a:schemeClr val="dk1"/>
                </a:solidFill>
                <a:uFill>
                  <a:noFill/>
                </a:uFill>
                <a:latin typeface="Playfair Display"/>
                <a:ea typeface="Playfair Display"/>
                <a:cs typeface="Playfair Display"/>
                <a:sym typeface="Playfair Display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Data śmierci</a:t>
            </a:r>
            <a:r>
              <a:rPr lang="pl" sz="15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: 7 maja 1967                       </a:t>
            </a:r>
            <a:r>
              <a:rPr lang="pl" sz="1500">
                <a:solidFill>
                  <a:schemeClr val="dk1"/>
                </a:solidFill>
                <a:uFill>
                  <a:noFill/>
                </a:uFill>
                <a:latin typeface="Playfair Display"/>
                <a:ea typeface="Playfair Display"/>
                <a:cs typeface="Playfair Display"/>
                <a:sym typeface="Playfair Display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Miejsce śmierci</a:t>
            </a:r>
            <a:r>
              <a:rPr lang="pl" sz="15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: </a:t>
            </a:r>
            <a:r>
              <a:rPr lang="pl" sz="1500">
                <a:solidFill>
                  <a:schemeClr val="dk1"/>
                </a:solidFill>
                <a:uFill>
                  <a:noFill/>
                </a:uFill>
                <a:latin typeface="Playfair Display"/>
                <a:ea typeface="Playfair Display"/>
                <a:cs typeface="Playfair Display"/>
                <a:sym typeface="Playfair Display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Warszawa</a:t>
            </a:r>
            <a:endParaRPr sz="15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lnSpc>
                <a:spcPct val="143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50">
              <a:solidFill>
                <a:srgbClr val="8AB4F8"/>
              </a:solidFill>
            </a:endParaRPr>
          </a:p>
          <a:p>
            <a:pPr indent="0" lvl="0" marL="0" rtl="0" algn="ctr">
              <a:lnSpc>
                <a:spcPct val="143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50">
              <a:solidFill>
                <a:srgbClr val="8AB4F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5"/>
          <p:cNvPicPr preferRelativeResize="0"/>
          <p:nvPr/>
        </p:nvPicPr>
        <p:blipFill rotWithShape="1">
          <a:blip r:embed="rId3">
            <a:alphaModFix/>
          </a:blip>
          <a:srcRect b="7847" l="0" r="0" t="7856"/>
          <a:stretch/>
        </p:blipFill>
        <p:spPr>
          <a:xfrm>
            <a:off x="-75" y="100"/>
            <a:ext cx="9144000" cy="5143496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5"/>
          <p:cNvSpPr/>
          <p:nvPr/>
        </p:nvSpPr>
        <p:spPr>
          <a:xfrm>
            <a:off x="2581125" y="580900"/>
            <a:ext cx="3981600" cy="3981900"/>
          </a:xfrm>
          <a:prstGeom prst="ellipse">
            <a:avLst/>
          </a:prstGeom>
          <a:solidFill>
            <a:srgbClr val="000000">
              <a:alpha val="819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25"/>
          <p:cNvSpPr txBox="1"/>
          <p:nvPr>
            <p:ph type="title"/>
          </p:nvPr>
        </p:nvSpPr>
        <p:spPr>
          <a:xfrm flipH="1">
            <a:off x="117187" y="120100"/>
            <a:ext cx="43200" cy="6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5"/>
          <p:cNvSpPr txBox="1"/>
          <p:nvPr>
            <p:ph idx="1" type="body"/>
          </p:nvPr>
        </p:nvSpPr>
        <p:spPr>
          <a:xfrm>
            <a:off x="3052150" y="1315603"/>
            <a:ext cx="3039600" cy="252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pl" sz="2000">
                <a:solidFill>
                  <a:srgbClr val="BDC1C6"/>
                </a:solidFill>
                <a:highlight>
                  <a:srgbClr val="202124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Maria Grzegorzewska urodziła się w 1887 roku we wsi Wołucza koło Rawy Mazowieckiej, jako najmłodsze z sześciorga dzieci w rodzinie.</a:t>
            </a:r>
            <a:endParaRPr sz="24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6"/>
          <p:cNvPicPr preferRelativeResize="0"/>
          <p:nvPr/>
        </p:nvPicPr>
        <p:blipFill rotWithShape="1">
          <a:blip r:embed="rId3">
            <a:alphaModFix/>
          </a:blip>
          <a:srcRect b="159" l="0" r="0" t="159"/>
          <a:stretch/>
        </p:blipFill>
        <p:spPr>
          <a:xfrm>
            <a:off x="5668450" y="955450"/>
            <a:ext cx="2384200" cy="3232600"/>
          </a:xfrm>
          <a:prstGeom prst="rect">
            <a:avLst/>
          </a:prstGeom>
          <a:noFill/>
          <a:ln cap="flat" cmpd="dbl" w="76200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</p:pic>
      <p:sp>
        <p:nvSpPr>
          <p:cNvPr id="138" name="Google Shape;138;p26"/>
          <p:cNvSpPr txBox="1"/>
          <p:nvPr>
            <p:ph type="title"/>
          </p:nvPr>
        </p:nvSpPr>
        <p:spPr>
          <a:xfrm>
            <a:off x="291950" y="357525"/>
            <a:ext cx="3978000" cy="138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1" lang="pl" sz="2000">
                <a:solidFill>
                  <a:srgbClr val="1A1919"/>
                </a:solidFill>
                <a:highlight>
                  <a:schemeClr val="lt1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Maria Stefania Grzegorzewska i jej dotychczasowe osiągnięcia</a:t>
            </a:r>
            <a:endParaRPr b="0" i="1" sz="16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6"/>
          <p:cNvSpPr txBox="1"/>
          <p:nvPr>
            <p:ph idx="1" type="body"/>
          </p:nvPr>
        </p:nvSpPr>
        <p:spPr>
          <a:xfrm>
            <a:off x="291950" y="1238250"/>
            <a:ext cx="3978000" cy="289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95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Z wykształcenia była</a:t>
            </a:r>
            <a:r>
              <a:rPr lang="pl" sz="2042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 </a:t>
            </a:r>
            <a:r>
              <a:rPr lang="pl" sz="1950">
                <a:solidFill>
                  <a:srgbClr val="1A1919"/>
                </a:solidFill>
                <a:highlight>
                  <a:schemeClr val="lt1"/>
                </a:highlight>
                <a:latin typeface="Economica"/>
                <a:ea typeface="Economica"/>
                <a:cs typeface="Economica"/>
                <a:sym typeface="Economica"/>
              </a:rPr>
              <a:t>pedagog, psycholog, profesor, twórczyni pedagogiki specjalnej w Polsce.</a:t>
            </a:r>
            <a:endParaRPr sz="1950">
              <a:solidFill>
                <a:srgbClr val="1A1919"/>
              </a:solidFill>
              <a:highlight>
                <a:schemeClr val="lt1"/>
              </a:highlight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l">
              <a:lnSpc>
                <a:spcPct val="10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950">
                <a:solidFill>
                  <a:srgbClr val="1A1919"/>
                </a:solidFill>
                <a:highlight>
                  <a:schemeClr val="lt1"/>
                </a:highlight>
                <a:latin typeface="Economica"/>
                <a:ea typeface="Economica"/>
                <a:cs typeface="Economica"/>
                <a:sym typeface="Economica"/>
              </a:rPr>
              <a:t>W 1907 roku ukończyła szkołę średnią w Warszawie, a w 1909 roku podjęła studia na Wydziale Przyrodniczym Uniwersytetu Jagiellońskiego.Od 1913 roku studiowała pedagogikę w Brukseli na międzynarodowym Fakultecie Pedagogicznym, a następnie psychologię na Sorbonie. W 1918 roku otrzymała tam tytuł doktora filozofii.</a:t>
            </a:r>
            <a:endParaRPr sz="1950">
              <a:solidFill>
                <a:srgbClr val="1A1919"/>
              </a:solidFill>
              <a:highlight>
                <a:schemeClr val="lt1"/>
              </a:highlight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7"/>
          <p:cNvSpPr txBox="1"/>
          <p:nvPr>
            <p:ph type="title"/>
          </p:nvPr>
        </p:nvSpPr>
        <p:spPr>
          <a:xfrm>
            <a:off x="311700" y="307825"/>
            <a:ext cx="2631900" cy="431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5" name="Google Shape;14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0"/>
            <a:ext cx="3548527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7"/>
          <p:cNvSpPr txBox="1"/>
          <p:nvPr>
            <p:ph idx="1" type="body"/>
          </p:nvPr>
        </p:nvSpPr>
        <p:spPr>
          <a:xfrm>
            <a:off x="3548525" y="150"/>
            <a:ext cx="5595600" cy="51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rPr lang="pl" sz="2650">
                <a:highlight>
                  <a:srgbClr val="FFFFFF"/>
                </a:highlight>
                <a:latin typeface="Amatic SC"/>
                <a:ea typeface="Amatic SC"/>
                <a:cs typeface="Amatic SC"/>
                <a:sym typeface="Amatic SC"/>
              </a:rPr>
              <a:t>Grzegorzewska objęła funkcję dyrektora. Uczelnia była przeznaczona dla wykwalifikowanych nauczycieli, a w jej programie umieszczono przedmioty mające przybliżyć pedagogom zagadnienia, z jakimi zetkną się w przyszłej pracy. Oprócz psychologii dziecka, socjologii czy psychopatologii przykładano wielką wagę do takich zajęć, jak roboty ręczne, rysunki, śpiew, gimnastyka. Stawiano na nowoczesne metody pracy z dziećmi i młodzieżą, wprowadzono praktyki w szkołach i hospitacje. </a:t>
            </a:r>
            <a:endParaRPr sz="265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lnSpc>
                <a:spcPct val="105000"/>
              </a:lnSpc>
              <a:spcBef>
                <a:spcPts val="1600"/>
              </a:spcBef>
              <a:spcAft>
                <a:spcPts val="1600"/>
              </a:spcAft>
              <a:buSzPts val="1018"/>
              <a:buNone/>
            </a:pPr>
            <a:r>
              <a:t/>
            </a:r>
            <a:endParaRPr sz="2650"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8"/>
          <p:cNvPicPr preferRelativeResize="0"/>
          <p:nvPr/>
        </p:nvPicPr>
        <p:blipFill rotWithShape="1">
          <a:blip r:embed="rId3">
            <a:alphaModFix amt="60000"/>
          </a:blip>
          <a:srcRect b="0" l="32926" r="32927" t="0"/>
          <a:stretch/>
        </p:blipFill>
        <p:spPr>
          <a:xfrm>
            <a:off x="0" y="0"/>
            <a:ext cx="38425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8"/>
          <p:cNvSpPr txBox="1"/>
          <p:nvPr>
            <p:ph type="title"/>
          </p:nvPr>
        </p:nvSpPr>
        <p:spPr>
          <a:xfrm>
            <a:off x="311700" y="4415700"/>
            <a:ext cx="430800" cy="20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8"/>
          <p:cNvSpPr txBox="1"/>
          <p:nvPr>
            <p:ph idx="1" type="body"/>
          </p:nvPr>
        </p:nvSpPr>
        <p:spPr>
          <a:xfrm>
            <a:off x="3842575" y="0"/>
            <a:ext cx="5301300" cy="51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1600"/>
              </a:spcAft>
              <a:buSzPts val="852"/>
              <a:buNone/>
            </a:pPr>
            <a:r>
              <a:rPr lang="pl" sz="1882">
                <a:latin typeface="Playfair Display"/>
                <a:ea typeface="Playfair Display"/>
                <a:cs typeface="Playfair Display"/>
                <a:sym typeface="Playfair Display"/>
              </a:rPr>
              <a:t>W 1919 roku postanowiła wrócić do kraju i skupiła się na pracy oraz pogłębianiu działalności naukowej w dziedzinie pedagogiki specjalnej. Od 1930 roku prowadziła Państwowy Instytut Nauczycielski. Od listopada 1939 roku do sierpnia 1944 roku uczyła w szkole specjalnej w Warszawie. Marię Grzegorzewską cechowała dobroć, empatia oraz szeroko rozumiany humanizm i altruizm. Chętnie pomagała ludziom w potrzebie</a:t>
            </a:r>
            <a:r>
              <a:rPr lang="pl" sz="1850">
                <a:latin typeface="Playfair Display"/>
                <a:ea typeface="Playfair Display"/>
                <a:cs typeface="Playfair Display"/>
                <a:sym typeface="Playfair Display"/>
              </a:rPr>
              <a:t>.</a:t>
            </a:r>
            <a:r>
              <a:rPr lang="pl" sz="1850">
                <a:highlight>
                  <a:schemeClr val="lt1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Maria Grzegorzewska pełniła funkcję dyrektora Instytutu do końca życia (zmarła w maju 1967 roku). Swoim studentom przypominała o potrzebie ciągłego doskonalenia się. </a:t>
            </a:r>
            <a:endParaRPr sz="1850">
              <a:highlight>
                <a:schemeClr val="lt1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9"/>
          <p:cNvPicPr preferRelativeResize="0"/>
          <p:nvPr/>
        </p:nvPicPr>
        <p:blipFill rotWithShape="1">
          <a:blip r:embed="rId3">
            <a:alphaModFix/>
          </a:blip>
          <a:srcRect b="0" l="12092" r="12092" t="0"/>
          <a:stretch/>
        </p:blipFill>
        <p:spPr>
          <a:xfrm>
            <a:off x="3278400" y="0"/>
            <a:ext cx="58656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9"/>
          <p:cNvSpPr txBox="1"/>
          <p:nvPr>
            <p:ph type="title"/>
          </p:nvPr>
        </p:nvSpPr>
        <p:spPr>
          <a:xfrm>
            <a:off x="0" y="104225"/>
            <a:ext cx="3278400" cy="131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0" i="1" lang="pl" sz="1900">
                <a:solidFill>
                  <a:srgbClr val="43434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Panii Maria nawet podczas II wojny światowej nie było jej straszne pomagać.</a:t>
            </a:r>
            <a:endParaRPr b="0" i="1" sz="1900">
              <a:solidFill>
                <a:srgbClr val="43434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160"/>
          </a:p>
        </p:txBody>
      </p:sp>
      <p:sp>
        <p:nvSpPr>
          <p:cNvPr id="160" name="Google Shape;160;p29"/>
          <p:cNvSpPr txBox="1"/>
          <p:nvPr>
            <p:ph idx="1" type="body"/>
          </p:nvPr>
        </p:nvSpPr>
        <p:spPr>
          <a:xfrm>
            <a:off x="117225" y="1315600"/>
            <a:ext cx="3161100" cy="359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pl" sz="2000">
                <a:latin typeface="Economica"/>
                <a:ea typeface="Economica"/>
                <a:cs typeface="Economica"/>
                <a:sym typeface="Economica"/>
              </a:rPr>
              <a:t>W czasie II wojny światowej Maria Grzegorzewska zaangażowana była w tajne nauczanie, pracowała jako nauczycielka, kształciła nauczycieli, uczestniczyła też w pracy konspiracyjnej (pod pseudonimem „Narcyza”), a podczas Powstania Warszawskiego pełniła służbę jako sanitariuszka.</a:t>
            </a:r>
            <a:endParaRPr sz="2000"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30"/>
          <p:cNvPicPr preferRelativeResize="0"/>
          <p:nvPr/>
        </p:nvPicPr>
        <p:blipFill rotWithShape="1">
          <a:blip r:embed="rId3">
            <a:alphaModFix/>
          </a:blip>
          <a:srcRect b="10360" l="0" r="0" t="10368"/>
          <a:stretch/>
        </p:blipFill>
        <p:spPr>
          <a:xfrm>
            <a:off x="232825" y="197275"/>
            <a:ext cx="2370300" cy="2007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30"/>
          <p:cNvPicPr preferRelativeResize="0"/>
          <p:nvPr/>
        </p:nvPicPr>
        <p:blipFill rotWithShape="1">
          <a:blip r:embed="rId4">
            <a:alphaModFix/>
          </a:blip>
          <a:srcRect b="0" l="0" r="-3412" t="0"/>
          <a:stretch/>
        </p:blipFill>
        <p:spPr>
          <a:xfrm>
            <a:off x="531334" y="2516125"/>
            <a:ext cx="1616216" cy="237337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30"/>
          <p:cNvSpPr txBox="1"/>
          <p:nvPr>
            <p:ph idx="1" type="body"/>
          </p:nvPr>
        </p:nvSpPr>
        <p:spPr>
          <a:xfrm>
            <a:off x="4201575" y="2855600"/>
            <a:ext cx="3355200" cy="214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i="1" lang="pl">
                <a:latin typeface="Playfair Display"/>
                <a:ea typeface="Playfair Display"/>
                <a:cs typeface="Playfair Display"/>
                <a:sym typeface="Playfair Display"/>
              </a:rPr>
              <a:t>Medal 10-lecia Polski Ludowej</a:t>
            </a:r>
            <a:r>
              <a:rPr i="1" lang="pl"/>
              <a:t> </a:t>
            </a:r>
            <a:r>
              <a:rPr lang="pl"/>
              <a:t>– </a:t>
            </a:r>
            <a:r>
              <a:rPr lang="pl" sz="1900">
                <a:latin typeface="Economica"/>
                <a:ea typeface="Economica"/>
                <a:cs typeface="Economica"/>
                <a:sym typeface="Economica"/>
              </a:rPr>
              <a:t>polskie cywilne </a:t>
            </a:r>
            <a:r>
              <a:rPr lang="pl" sz="1900">
                <a:solidFill>
                  <a:schemeClr val="hlink"/>
                </a:solidFill>
                <a:uFill>
                  <a:noFill/>
                </a:uFill>
                <a:latin typeface="Economica"/>
                <a:ea typeface="Economica"/>
                <a:cs typeface="Economica"/>
                <a:sym typeface="Economica"/>
                <a:hlinkClick r:id="rId5"/>
              </a:rPr>
              <a:t>odznaczenie państwowe</a:t>
            </a:r>
            <a:r>
              <a:rPr lang="pl" sz="1900">
                <a:latin typeface="Economica"/>
                <a:ea typeface="Economica"/>
                <a:cs typeface="Economica"/>
                <a:sym typeface="Economica"/>
              </a:rPr>
              <a:t> ustanowione dekretem </a:t>
            </a:r>
            <a:r>
              <a:rPr lang="pl" sz="1900">
                <a:solidFill>
                  <a:schemeClr val="hlink"/>
                </a:solidFill>
                <a:uFill>
                  <a:noFill/>
                </a:uFill>
                <a:latin typeface="Economica"/>
                <a:ea typeface="Economica"/>
                <a:cs typeface="Economica"/>
                <a:sym typeface="Economica"/>
                <a:hlinkClick r:id="rId6"/>
              </a:rPr>
              <a:t>Rady Państwa</a:t>
            </a:r>
            <a:r>
              <a:rPr lang="pl" sz="1900">
                <a:latin typeface="Economica"/>
                <a:ea typeface="Economica"/>
                <a:cs typeface="Economica"/>
                <a:sym typeface="Economica"/>
              </a:rPr>
              <a:t> </a:t>
            </a:r>
            <a:r>
              <a:rPr lang="pl" sz="1900">
                <a:solidFill>
                  <a:schemeClr val="hlink"/>
                </a:solidFill>
                <a:uFill>
                  <a:noFill/>
                </a:uFill>
                <a:latin typeface="Economica"/>
                <a:ea typeface="Economica"/>
                <a:cs typeface="Economica"/>
                <a:sym typeface="Economica"/>
                <a:hlinkClick r:id="rId7"/>
              </a:rPr>
              <a:t>12 maja</a:t>
            </a:r>
            <a:r>
              <a:rPr lang="pl" sz="1900">
                <a:latin typeface="Economica"/>
                <a:ea typeface="Economica"/>
                <a:cs typeface="Economica"/>
                <a:sym typeface="Economica"/>
              </a:rPr>
              <a:t> </a:t>
            </a:r>
            <a:r>
              <a:rPr lang="pl" sz="1900">
                <a:solidFill>
                  <a:schemeClr val="hlink"/>
                </a:solidFill>
                <a:uFill>
                  <a:noFill/>
                </a:uFill>
                <a:latin typeface="Economica"/>
                <a:ea typeface="Economica"/>
                <a:cs typeface="Economica"/>
                <a:sym typeface="Economica"/>
                <a:hlinkClick r:id="rId8"/>
              </a:rPr>
              <a:t>1954</a:t>
            </a:r>
            <a:r>
              <a:rPr lang="pl" sz="1900">
                <a:latin typeface="Economica"/>
                <a:ea typeface="Economica"/>
                <a:cs typeface="Economica"/>
                <a:sym typeface="Economica"/>
              </a:rPr>
              <a:t> roku</a:t>
            </a:r>
            <a:endParaRPr sz="1900"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168" name="Google Shape;168;p30"/>
          <p:cNvSpPr txBox="1"/>
          <p:nvPr/>
        </p:nvSpPr>
        <p:spPr>
          <a:xfrm>
            <a:off x="4116455" y="0"/>
            <a:ext cx="3704700" cy="27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pl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Order Odrodzenia Polski, Polonia Restituta (PR)</a:t>
            </a:r>
            <a:r>
              <a:rPr lang="pl">
                <a:solidFill>
                  <a:schemeClr val="dk2"/>
                </a:solidFill>
              </a:rPr>
              <a:t> – </a:t>
            </a:r>
            <a:r>
              <a:rPr lang="pl" sz="1600">
                <a:solidFill>
                  <a:schemeClr val="accent5"/>
                </a:solidFill>
                <a:uFill>
                  <a:noFill/>
                </a:uFill>
                <a:latin typeface="Economica"/>
                <a:ea typeface="Economica"/>
                <a:cs typeface="Economica"/>
                <a:sym typeface="Economica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drugie pod względem starszeństwa</a:t>
            </a:r>
            <a:r>
              <a:rPr lang="pl" sz="1600">
                <a:solidFill>
                  <a:schemeClr val="dk2"/>
                </a:solidFill>
                <a:latin typeface="Economica"/>
                <a:ea typeface="Economica"/>
                <a:cs typeface="Economica"/>
                <a:sym typeface="Economica"/>
              </a:rPr>
              <a:t> polskie </a:t>
            </a:r>
            <a:r>
              <a:rPr lang="pl" sz="1600">
                <a:solidFill>
                  <a:schemeClr val="accent5"/>
                </a:solidFill>
                <a:uFill>
                  <a:noFill/>
                </a:uFill>
                <a:latin typeface="Economica"/>
                <a:ea typeface="Economica"/>
                <a:cs typeface="Economica"/>
                <a:sym typeface="Economica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państwowe</a:t>
            </a:r>
            <a:r>
              <a:rPr lang="pl" sz="1600">
                <a:solidFill>
                  <a:schemeClr val="dk2"/>
                </a:solidFill>
                <a:latin typeface="Economica"/>
                <a:ea typeface="Economica"/>
                <a:cs typeface="Economica"/>
                <a:sym typeface="Economica"/>
              </a:rPr>
              <a:t> </a:t>
            </a:r>
            <a:r>
              <a:rPr lang="pl" sz="1600">
                <a:solidFill>
                  <a:schemeClr val="accent5"/>
                </a:solidFill>
                <a:uFill>
                  <a:noFill/>
                </a:uFill>
                <a:latin typeface="Economica"/>
                <a:ea typeface="Economica"/>
                <a:cs typeface="Economica"/>
                <a:sym typeface="Economica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odznaczenie</a:t>
            </a:r>
            <a:r>
              <a:rPr lang="pl" sz="1600">
                <a:solidFill>
                  <a:schemeClr val="dk2"/>
                </a:solidFill>
                <a:latin typeface="Economica"/>
                <a:ea typeface="Economica"/>
                <a:cs typeface="Economica"/>
                <a:sym typeface="Economica"/>
              </a:rPr>
              <a:t> cywilne (po </a:t>
            </a:r>
            <a:r>
              <a:rPr lang="pl" sz="1600">
                <a:solidFill>
                  <a:schemeClr val="accent5"/>
                </a:solidFill>
                <a:uFill>
                  <a:noFill/>
                </a:uFill>
                <a:latin typeface="Economica"/>
                <a:ea typeface="Economica"/>
                <a:cs typeface="Economica"/>
                <a:sym typeface="Economica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Orderze Orła Białego</a:t>
            </a:r>
            <a:r>
              <a:rPr lang="pl" sz="1600">
                <a:solidFill>
                  <a:schemeClr val="dk2"/>
                </a:solidFill>
                <a:latin typeface="Economica"/>
                <a:ea typeface="Economica"/>
                <a:cs typeface="Economica"/>
                <a:sym typeface="Economica"/>
              </a:rPr>
              <a:t>), nadawane za wybitne osiągnięcia na polu oświaty, nauki, sportu, kultury, sztuki, gospodarki, obronności kraju,</a:t>
            </a:r>
            <a:endParaRPr b="1" i="1" sz="1600">
              <a:solidFill>
                <a:schemeClr val="dk2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1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1"/>
          <p:cNvSpPr txBox="1"/>
          <p:nvPr>
            <p:ph type="title"/>
          </p:nvPr>
        </p:nvSpPr>
        <p:spPr>
          <a:xfrm>
            <a:off x="4081925" y="198375"/>
            <a:ext cx="4616700" cy="141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pl" sz="14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Order Budowniczych Polski Ludowej</a:t>
            </a:r>
            <a:r>
              <a:rPr b="0" lang="pl" sz="14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b="0" lang="pl" sz="1400">
                <a:solidFill>
                  <a:schemeClr val="dk2"/>
                </a:solidFill>
              </a:rPr>
              <a:t>– </a:t>
            </a:r>
            <a:r>
              <a:rPr b="0" lang="pl" sz="1600">
                <a:solidFill>
                  <a:schemeClr val="dk2"/>
                </a:solidFill>
                <a:latin typeface="Economica"/>
                <a:ea typeface="Economica"/>
                <a:cs typeface="Economica"/>
                <a:sym typeface="Economica"/>
              </a:rPr>
              <a:t>polskie </a:t>
            </a:r>
            <a:r>
              <a:rPr b="0" lang="pl" sz="1600">
                <a:solidFill>
                  <a:schemeClr val="accent5"/>
                </a:solidFill>
                <a:uFill>
                  <a:noFill/>
                </a:uFill>
                <a:latin typeface="Economica"/>
                <a:ea typeface="Economica"/>
                <a:cs typeface="Economica"/>
                <a:sym typeface="Economic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odznaczenie</a:t>
            </a:r>
            <a:r>
              <a:rPr b="0" lang="pl" sz="1600">
                <a:solidFill>
                  <a:schemeClr val="dk2"/>
                </a:solidFill>
                <a:latin typeface="Economica"/>
                <a:ea typeface="Economica"/>
                <a:cs typeface="Economica"/>
                <a:sym typeface="Economica"/>
              </a:rPr>
              <a:t> cywilne (</a:t>
            </a:r>
            <a:r>
              <a:rPr b="0" lang="pl" sz="1600">
                <a:solidFill>
                  <a:schemeClr val="accent5"/>
                </a:solidFill>
                <a:uFill>
                  <a:noFill/>
                </a:uFill>
                <a:latin typeface="Economica"/>
                <a:ea typeface="Economica"/>
                <a:cs typeface="Economica"/>
                <a:sym typeface="Economic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order</a:t>
            </a:r>
            <a:r>
              <a:rPr b="0" lang="pl" sz="1600">
                <a:solidFill>
                  <a:schemeClr val="dk2"/>
                </a:solidFill>
                <a:latin typeface="Economica"/>
                <a:ea typeface="Economica"/>
                <a:cs typeface="Economica"/>
                <a:sym typeface="Economica"/>
              </a:rPr>
              <a:t>), najwyższe </a:t>
            </a:r>
            <a:r>
              <a:rPr b="0" lang="pl" sz="1600">
                <a:solidFill>
                  <a:schemeClr val="accent5"/>
                </a:solidFill>
                <a:uFill>
                  <a:noFill/>
                </a:uFill>
                <a:latin typeface="Economica"/>
                <a:ea typeface="Economica"/>
                <a:cs typeface="Economica"/>
                <a:sym typeface="Economic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odznaczenie państwowe</a:t>
            </a:r>
            <a:r>
              <a:rPr b="0" lang="pl" sz="1600">
                <a:solidFill>
                  <a:schemeClr val="dk2"/>
                </a:solidFill>
                <a:latin typeface="Economica"/>
                <a:ea typeface="Economica"/>
                <a:cs typeface="Economica"/>
                <a:sym typeface="Economica"/>
              </a:rPr>
              <a:t> </a:t>
            </a:r>
            <a:r>
              <a:rPr b="0" lang="pl" sz="1600">
                <a:solidFill>
                  <a:schemeClr val="accent5"/>
                </a:solidFill>
                <a:uFill>
                  <a:noFill/>
                </a:uFill>
                <a:latin typeface="Economica"/>
                <a:ea typeface="Economica"/>
                <a:cs typeface="Economica"/>
                <a:sym typeface="Economica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Polski Ludowej</a:t>
            </a:r>
            <a:r>
              <a:rPr b="0" lang="pl" sz="1600">
                <a:solidFill>
                  <a:schemeClr val="dk2"/>
                </a:solidFill>
                <a:latin typeface="Economica"/>
                <a:ea typeface="Economica"/>
                <a:cs typeface="Economica"/>
                <a:sym typeface="Economica"/>
              </a:rPr>
              <a:t>.</a:t>
            </a:r>
            <a:endParaRPr b="0" sz="1600">
              <a:solidFill>
                <a:schemeClr val="dk2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i="1" sz="16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74" name="Google Shape;174;p31"/>
          <p:cNvSpPr txBox="1"/>
          <p:nvPr/>
        </p:nvSpPr>
        <p:spPr>
          <a:xfrm>
            <a:off x="4081925" y="3014375"/>
            <a:ext cx="44634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l" sz="1600">
                <a:solidFill>
                  <a:schemeClr val="dk2"/>
                </a:solidFill>
                <a:highlight>
                  <a:srgbClr val="FFFFFF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Odznaka tytułu honorowego „Zasłużony Nauczyciel Polskiej Rzeczypospolitej Ludowej”</a:t>
            </a:r>
            <a:endParaRPr b="1" i="1" sz="1600">
              <a:solidFill>
                <a:schemeClr val="dk2"/>
              </a:solidFill>
              <a:highlight>
                <a:srgbClr val="FFFFFF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600">
                <a:solidFill>
                  <a:srgbClr val="0645AD"/>
                </a:solidFill>
                <a:highlight>
                  <a:srgbClr val="FFFFFF"/>
                </a:highlight>
                <a:uFill>
                  <a:noFill/>
                </a:uFill>
                <a:latin typeface="Economica"/>
                <a:ea typeface="Economica"/>
                <a:cs typeface="Economica"/>
                <a:sym typeface="Economica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odznaczenie państwowe</a:t>
            </a:r>
            <a:r>
              <a:rPr lang="pl" sz="1600">
                <a:solidFill>
                  <a:srgbClr val="202122"/>
                </a:solidFill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 okresu </a:t>
            </a:r>
            <a:r>
              <a:rPr lang="pl" sz="1600">
                <a:solidFill>
                  <a:srgbClr val="0645AD"/>
                </a:solidFill>
                <a:highlight>
                  <a:srgbClr val="FFFFFF"/>
                </a:highlight>
                <a:uFill>
                  <a:noFill/>
                </a:uFill>
                <a:latin typeface="Economica"/>
                <a:ea typeface="Economica"/>
                <a:cs typeface="Economica"/>
                <a:sym typeface="Economica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PRL</a:t>
            </a:r>
            <a:r>
              <a:rPr lang="pl" sz="1600">
                <a:solidFill>
                  <a:srgbClr val="202122"/>
                </a:solidFill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, wręczane wraz z tytułem honorowym jako nagroda dla najbardziej zasłużonych </a:t>
            </a:r>
            <a:r>
              <a:rPr lang="pl" sz="1600">
                <a:solidFill>
                  <a:srgbClr val="0645AD"/>
                </a:solidFill>
                <a:highlight>
                  <a:srgbClr val="FFFFFF"/>
                </a:highlight>
                <a:uFill>
                  <a:noFill/>
                </a:uFill>
                <a:latin typeface="Economica"/>
                <a:ea typeface="Economica"/>
                <a:cs typeface="Economica"/>
                <a:sym typeface="Economica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nauczycieli</a:t>
            </a:r>
            <a:r>
              <a:rPr lang="pl" sz="1600">
                <a:solidFill>
                  <a:srgbClr val="202122"/>
                </a:solidFill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 i innych pracowników </a:t>
            </a:r>
            <a:r>
              <a:rPr lang="pl" sz="1600">
                <a:solidFill>
                  <a:srgbClr val="0645AD"/>
                </a:solidFill>
                <a:highlight>
                  <a:srgbClr val="FFFFFF"/>
                </a:highlight>
                <a:uFill>
                  <a:noFill/>
                </a:uFill>
                <a:latin typeface="Economica"/>
                <a:ea typeface="Economica"/>
                <a:cs typeface="Economica"/>
                <a:sym typeface="Economica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pedagogicznych</a:t>
            </a:r>
            <a:endParaRPr b="1" i="1" sz="1600">
              <a:solidFill>
                <a:schemeClr val="dk2"/>
              </a:solidFill>
              <a:highlight>
                <a:srgbClr val="FFFFFF"/>
              </a:highlight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175" name="Google Shape;175;p3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19925" y="2834475"/>
            <a:ext cx="1949225" cy="20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31"/>
          <p:cNvPicPr preferRelativeResize="0"/>
          <p:nvPr/>
        </p:nvPicPr>
        <p:blipFill rotWithShape="1">
          <a:blip r:embed="rId12">
            <a:alphaModFix/>
          </a:blip>
          <a:srcRect b="1955" l="-3972" r="-3972" t="9580"/>
          <a:stretch/>
        </p:blipFill>
        <p:spPr>
          <a:xfrm>
            <a:off x="361763" y="198363"/>
            <a:ext cx="1705725" cy="237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32"/>
          <p:cNvPicPr preferRelativeResize="0"/>
          <p:nvPr/>
        </p:nvPicPr>
        <p:blipFill rotWithShape="1">
          <a:blip r:embed="rId3">
            <a:alphaModFix/>
          </a:blip>
          <a:srcRect b="0" l="4254" r="4254" t="0"/>
          <a:stretch/>
        </p:blipFill>
        <p:spPr>
          <a:xfrm>
            <a:off x="4422975" y="837000"/>
            <a:ext cx="3388800" cy="3469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82" name="Google Shape;182;p32"/>
          <p:cNvPicPr preferRelativeResize="0"/>
          <p:nvPr/>
        </p:nvPicPr>
        <p:blipFill rotWithShape="1">
          <a:blip r:embed="rId4">
            <a:alphaModFix/>
          </a:blip>
          <a:srcRect b="11609" l="0" r="0" t="11609"/>
          <a:stretch/>
        </p:blipFill>
        <p:spPr>
          <a:xfrm>
            <a:off x="6745340" y="2441706"/>
            <a:ext cx="1881900" cy="1926600"/>
          </a:xfrm>
          <a:prstGeom prst="ellipse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83" name="Google Shape;183;p32"/>
          <p:cNvSpPr txBox="1"/>
          <p:nvPr>
            <p:ph idx="1" type="body"/>
          </p:nvPr>
        </p:nvSpPr>
        <p:spPr>
          <a:xfrm>
            <a:off x="317425" y="659100"/>
            <a:ext cx="3683100" cy="382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pl"/>
              <a:t>        </a:t>
            </a:r>
            <a:r>
              <a:rPr lang="pl"/>
              <a:t> </a:t>
            </a:r>
            <a:r>
              <a:rPr lang="pl" sz="2200">
                <a:latin typeface="Economica"/>
                <a:ea typeface="Economica"/>
                <a:cs typeface="Economica"/>
                <a:sym typeface="Economica"/>
              </a:rPr>
              <a:t>Jej największym sukcesem było napisanie własnej książki pod tytułem </a:t>
            </a:r>
            <a:r>
              <a:rPr lang="pl" sz="2200">
                <a:latin typeface="Playfair Display"/>
                <a:ea typeface="Playfair Display"/>
                <a:cs typeface="Playfair Display"/>
                <a:sym typeface="Playfair Display"/>
              </a:rPr>
              <a:t>,,</a:t>
            </a:r>
            <a:r>
              <a:rPr i="1" lang="pl" sz="2200">
                <a:latin typeface="Playfair Display"/>
                <a:ea typeface="Playfair Display"/>
                <a:cs typeface="Playfair Display"/>
                <a:sym typeface="Playfair Display"/>
              </a:rPr>
              <a:t>Listy do Młodego Nauczyciela</a:t>
            </a:r>
            <a:r>
              <a:rPr lang="pl" sz="2200">
                <a:latin typeface="Playfair Display"/>
                <a:ea typeface="Playfair Display"/>
                <a:cs typeface="Playfair Display"/>
                <a:sym typeface="Playfair Display"/>
              </a:rPr>
              <a:t>,, </a:t>
            </a:r>
            <a:r>
              <a:rPr lang="pl" sz="2200"/>
              <a:t> </a:t>
            </a:r>
            <a:r>
              <a:rPr lang="pl" sz="2200">
                <a:latin typeface="Economica"/>
                <a:ea typeface="Economica"/>
                <a:cs typeface="Economica"/>
                <a:sym typeface="Economica"/>
              </a:rPr>
              <a:t>Napisała ją dokładnie w roku 1950. , Państwowe Zakłady Wydawnictw Szkolnych</a:t>
            </a:r>
            <a:endParaRPr sz="2200"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